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68" r:id="rId3"/>
    <p:sldId id="270" r:id="rId4"/>
    <p:sldId id="269" r:id="rId5"/>
    <p:sldId id="260" r:id="rId6"/>
    <p:sldId id="276" r:id="rId7"/>
    <p:sldId id="277" r:id="rId8"/>
    <p:sldId id="263" r:id="rId9"/>
    <p:sldId id="264" r:id="rId10"/>
    <p:sldId id="265" r:id="rId11"/>
    <p:sldId id="266" r:id="rId12"/>
    <p:sldId id="278" r:id="rId13"/>
    <p:sldId id="279" r:id="rId14"/>
    <p:sldId id="280" r:id="rId15"/>
    <p:sldId id="284" r:id="rId16"/>
    <p:sldId id="281" r:id="rId17"/>
    <p:sldId id="282" r:id="rId18"/>
    <p:sldId id="257" r:id="rId19"/>
    <p:sldId id="275" r:id="rId20"/>
    <p:sldId id="271" r:id="rId21"/>
    <p:sldId id="283" r:id="rId22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710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8555C1-EDEE-4E87-B56C-07993B01CA04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93F7F23-6492-4803-AE7C-33A650BEAB3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gcnyc@gmail.com" TargetMode="External"/><Relationship Id="rId2" Type="http://schemas.openxmlformats.org/officeDocument/2006/relationships/hyperlink" Target="http://stewardship.nycpark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reesny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logger.com/rearrange?blogID=1034446538538312404&amp;widgetType=Text&amp;widgetId=Text1&amp;action=editWidget&amp;sectionId=crossco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CHELSEA GARDEN CLUB</a:t>
            </a:r>
            <a:br>
              <a:rPr lang="en-US" b="1" dirty="0" smtClean="0"/>
            </a:br>
            <a:r>
              <a:rPr lang="en-US" b="1" dirty="0" smtClean="0"/>
              <a:t>cgc.nyc@gmail.com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943600" cy="4876800"/>
          </a:xfrm>
        </p:spPr>
      </p:pic>
    </p:spTree>
    <p:extLst>
      <p:ext uri="{BB962C8B-B14F-4D97-AF65-F5344CB8AC3E}">
        <p14:creationId xmlns:p14="http://schemas.microsoft.com/office/powerpoint/2010/main" val="238083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Variety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10360"/>
            <a:ext cx="6502400" cy="4856480"/>
          </a:xfrm>
        </p:spPr>
      </p:pic>
    </p:spTree>
    <p:extLst>
      <p:ext uri="{BB962C8B-B14F-4D97-AF65-F5344CB8AC3E}">
        <p14:creationId xmlns:p14="http://schemas.microsoft.com/office/powerpoint/2010/main" val="87224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Clinging Vines and No Ivy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657600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886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142565"/>
            <a:ext cx="3974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Key Challenge</a:t>
            </a:r>
            <a:r>
              <a:rPr lang="en-US" sz="3600" b="1" dirty="0" smtClean="0"/>
              <a:t>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652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Hazards—Vandalism/Theft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5943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Hazards--Dogs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5614"/>
            <a:ext cx="6477000" cy="44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0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Hazards--Bikes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553200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4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Dedicated Volunteers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676400"/>
            <a:ext cx="671648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5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 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1653540"/>
            <a:ext cx="582168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Digging the dirt with</a:t>
            </a:r>
          </a:p>
          <a:p>
            <a:pPr marL="0" indent="0">
              <a:buNone/>
            </a:pPr>
            <a:r>
              <a:rPr lang="en-US" dirty="0" smtClean="0"/>
              <a:t>your neighbors is an</a:t>
            </a:r>
          </a:p>
          <a:p>
            <a:pPr marL="0" indent="0">
              <a:buNone/>
            </a:pPr>
            <a:r>
              <a:rPr lang="en-US" dirty="0" smtClean="0"/>
              <a:t>engaging outdoor activity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It’s great exercise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Rewarding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86" y="1752600"/>
            <a:ext cx="4751614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Become an Urban Gardener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Adopt a street tree or bike lane tree:</a:t>
            </a:r>
          </a:p>
          <a:p>
            <a:pPr marL="274320" lvl="1" indent="0">
              <a:buNone/>
            </a:pPr>
            <a:r>
              <a:rPr lang="en-US" sz="2400" dirty="0" smtClean="0"/>
              <a:t>Go online to </a:t>
            </a:r>
            <a:r>
              <a:rPr lang="en-US" sz="2200" b="1" dirty="0" smtClean="0">
                <a:solidFill>
                  <a:srgbClr val="131050"/>
                </a:solidFill>
                <a:hlinkClick r:id="rId2"/>
              </a:rPr>
              <a:t>http://</a:t>
            </a:r>
            <a:r>
              <a:rPr lang="en-US" sz="2200" b="1" dirty="0" smtClean="0">
                <a:solidFill>
                  <a:srgbClr val="0070C0"/>
                </a:solidFill>
                <a:hlinkClick r:id="rId2"/>
              </a:rPr>
              <a:t>stewardship.nycparks.org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endParaRPr lang="en-US" sz="2200" b="1" dirty="0" smtClean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sz="2400" dirty="0" smtClean="0"/>
              <a:t>Volunteer with the Chelsea Garden Club to maintain bike lane tree beds at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cgcnyc@gmail.com</a:t>
            </a:r>
            <a:r>
              <a:rPr lang="en-US" sz="2400" b="1" dirty="0" smtClean="0"/>
              <a:t>, visit our Facebook page or blog at </a:t>
            </a:r>
            <a:r>
              <a:rPr lang="en-US" sz="2400" b="1" dirty="0" smtClean="0">
                <a:solidFill>
                  <a:srgbClr val="FF0000"/>
                </a:solidFill>
              </a:rPr>
              <a:t>chelseagardenclub.blogspot.com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86" y="1828800"/>
            <a:ext cx="379911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Started</a:t>
            </a:r>
            <a:endParaRPr lang="en-US" dirty="0"/>
          </a:p>
        </p:txBody>
      </p:sp>
      <p:pic>
        <p:nvPicPr>
          <p:cNvPr id="1026" name="Picture 2" descr="C:\Users\Phyllis\AppData\Local\Microsoft\Windows\Temporary Internet Files\Content.IE5\GRIMAR4T\MP9004308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67392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634490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NYC created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Avenue bike lane tree pits</a:t>
            </a:r>
          </a:p>
          <a:p>
            <a:endParaRPr lang="en-US" sz="2000" dirty="0"/>
          </a:p>
          <a:p>
            <a:r>
              <a:rPr lang="en-US" sz="2000" dirty="0" smtClean="0"/>
              <a:t>Local volunteers get involved</a:t>
            </a:r>
          </a:p>
          <a:p>
            <a:endParaRPr lang="en-US" sz="2000" dirty="0"/>
          </a:p>
          <a:p>
            <a:r>
              <a:rPr lang="en-US" sz="2000" dirty="0" smtClean="0"/>
              <a:t>A critical event happens—destruction of tree pit plantings</a:t>
            </a:r>
          </a:p>
          <a:p>
            <a:endParaRPr lang="en-US" sz="2000" dirty="0"/>
          </a:p>
          <a:p>
            <a:r>
              <a:rPr lang="en-US" sz="2000" dirty="0" smtClean="0"/>
              <a:t>Senator Tom Duane’s office gets involved</a:t>
            </a:r>
          </a:p>
          <a:p>
            <a:endParaRPr lang="en-US" sz="2000" dirty="0"/>
          </a:p>
          <a:p>
            <a:r>
              <a:rPr lang="en-US" sz="2000" dirty="0" smtClean="0"/>
              <a:t>Volunteers organize the Chelsea Garden Club</a:t>
            </a:r>
          </a:p>
          <a:p>
            <a:endParaRPr lang="en-US" sz="2000" dirty="0"/>
          </a:p>
          <a:p>
            <a:r>
              <a:rPr lang="en-US" sz="2000" dirty="0" smtClean="0"/>
              <a:t>Agreement with City agencies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 </a:t>
            </a:r>
            <a:r>
              <a:rPr lang="en-US" dirty="0" err="1" smtClean="0"/>
              <a:t>TreesNYC</a:t>
            </a:r>
            <a:r>
              <a:rPr lang="en-US" dirty="0" smtClean="0"/>
              <a:t> (stewards@milliontreesnyc.org)</a:t>
            </a:r>
          </a:p>
          <a:p>
            <a:r>
              <a:rPr lang="en-US" dirty="0" smtClean="0"/>
              <a:t>Trees New York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info@treesny.org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Local political leaders</a:t>
            </a:r>
          </a:p>
          <a:p>
            <a:r>
              <a:rPr lang="en-US" dirty="0" smtClean="0"/>
              <a:t>Block Associations and Community Boards</a:t>
            </a:r>
          </a:p>
          <a:p>
            <a:r>
              <a:rPr lang="en-US" dirty="0" smtClean="0"/>
              <a:t>Local newspapers</a:t>
            </a:r>
          </a:p>
          <a:p>
            <a:r>
              <a:rPr lang="en-US" dirty="0" smtClean="0"/>
              <a:t>Sharing learning and information</a:t>
            </a:r>
          </a:p>
          <a:p>
            <a:r>
              <a:rPr lang="en-US" dirty="0" smtClean="0"/>
              <a:t>Chelsea Garden Club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Flower Power!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6095609"/>
            <a:ext cx="172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 You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172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1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neighbors who are interested in bringing some botanical beauty to the bike lane tree pits, so we have persuaded the City to allow us to garden there unimpeded.  </a:t>
            </a:r>
          </a:p>
          <a:p>
            <a:endParaRPr lang="en-US" sz="2400" dirty="0" smtClean="0"/>
          </a:p>
          <a:p>
            <a:r>
              <a:rPr lang="en-US" sz="2400" dirty="0" smtClean="0"/>
              <a:t>Anyone is welcome to join at any level of involvement.  There are no dues and no formal meetings.  Just a desire to keep Chelsea tree-lined and flower-filled.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2852800" rIns="119025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Flower Power!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 are neighbors who are </a:t>
            </a: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interested in bringing some botanical beauty to the bike-lane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tree pits so we have persuaded the city to allow us to garden there unimpeded. Anyone is welcome to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join at any level of involvement. There are no dues and no formal meetings; Just a desire to keep Chelsea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tree-lined and flower-filled. Join us!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Georgia" pitchFamily="18" charset="0"/>
                <a:cs typeface="Arial" pitchFamily="34" charset="0"/>
                <a:hlinkClick r:id="rId2" tooltip="Edit"/>
              </a:rPr>
              <a:t> 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rgbClr val="3366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7" name="Picture 3" descr="http://img1.blogblog.com/img/icon18_wrench_allbkg.png">
            <a:hlinkClick r:id="rId2" tooltip="Edi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7062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2852800" rIns="119025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Flower Power!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 are neighbors who are </a:t>
            </a: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interested in bringing some botanical beauty to the bike-lane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tree pits so we have persuaded the city to allow us to garden there unimpeded. Anyone is welcome to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join at any level of involvement. There are no dues and no formal meetings; Just a desire to keep Chelsea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tree-lined and flower-filled. Join us!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Georgia" pitchFamily="18" charset="0"/>
                <a:cs typeface="Arial" pitchFamily="34" charset="0"/>
                <a:hlinkClick r:id="rId2" tooltip="Edit"/>
              </a:rPr>
              <a:t> 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rgbClr val="3366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9" name="Picture 5" descr="http://img1.blogblog.com/img/icon18_wrench_allbkg.png">
            <a:hlinkClick r:id="rId2" tooltip="Edi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8586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2852800" rIns="119025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Flower Power!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 are neighbors who are </a:t>
            </a: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interested in bringing some botanical beauty to the bike-lane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tree pits so we have persuaded the city to allow us to garden there unimpeded. Anyone is welcome to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join at any level of involvement. There are no dues and no formal meetings; Just a desire to keep Chelsea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tree-lined and flower-filled. Join us!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Georgia" pitchFamily="18" charset="0"/>
                <a:cs typeface="Arial" pitchFamily="34" charset="0"/>
                <a:hlinkClick r:id="rId2" tooltip="Edit"/>
              </a:rPr>
              <a:t>  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rgbClr val="3366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31" name="Picture 7" descr="http://img1.blogblog.com/img/icon18_wrench_allbkg.png">
            <a:hlinkClick r:id="rId2" tooltip="Edi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0110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Ingredients for Success</a:t>
            </a:r>
            <a:endParaRPr lang="en-US" dirty="0"/>
          </a:p>
        </p:txBody>
      </p:sp>
      <p:pic>
        <p:nvPicPr>
          <p:cNvPr id="2050" name="Picture 2" descr="C:\Users\Phyllis\AppData\Local\Microsoft\Windows\Temporary Internet Files\Content.IE5\FPV1XFTZ\MC90037053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114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371600"/>
            <a:ext cx="3276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Dedicated volunteers</a:t>
            </a:r>
          </a:p>
          <a:p>
            <a:endParaRPr lang="en-US" sz="2000" dirty="0"/>
          </a:p>
          <a:p>
            <a:r>
              <a:rPr lang="en-US" sz="2000" dirty="0" smtClean="0"/>
              <a:t>One point person</a:t>
            </a:r>
          </a:p>
          <a:p>
            <a:endParaRPr lang="en-US" sz="2000" dirty="0"/>
          </a:p>
          <a:p>
            <a:r>
              <a:rPr lang="en-US" sz="2000" dirty="0" smtClean="0"/>
              <a:t>Advocates—</a:t>
            </a:r>
            <a:r>
              <a:rPr lang="en-US" sz="2000" dirty="0" err="1" smtClean="0"/>
              <a:t>TreesNY</a:t>
            </a:r>
            <a:r>
              <a:rPr lang="en-US" sz="2000" dirty="0" smtClean="0"/>
              <a:t>, Million </a:t>
            </a:r>
            <a:r>
              <a:rPr lang="en-US" sz="2000" dirty="0" err="1" smtClean="0"/>
              <a:t>TreesNYC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Senator </a:t>
            </a:r>
            <a:r>
              <a:rPr lang="en-US" sz="2000" dirty="0" err="1" smtClean="0"/>
              <a:t>Hoylman’s</a:t>
            </a:r>
            <a:r>
              <a:rPr lang="en-US" sz="2000" dirty="0" smtClean="0"/>
              <a:t> office, local newspaper</a:t>
            </a:r>
          </a:p>
          <a:p>
            <a:endParaRPr lang="en-US" sz="2000" dirty="0"/>
          </a:p>
          <a:p>
            <a:r>
              <a:rPr lang="en-US" sz="2000" dirty="0" smtClean="0"/>
              <a:t>A blog, e-mail address, Facebook (in progress)</a:t>
            </a:r>
          </a:p>
          <a:p>
            <a:endParaRPr lang="en-US" sz="2000" dirty="0"/>
          </a:p>
          <a:p>
            <a:r>
              <a:rPr lang="en-US" sz="2000" dirty="0" smtClean="0"/>
              <a:t>Water sources</a:t>
            </a:r>
          </a:p>
          <a:p>
            <a:endParaRPr lang="en-US" sz="2000" dirty="0"/>
          </a:p>
          <a:p>
            <a:r>
              <a:rPr lang="en-US" sz="2000" dirty="0" smtClean="0"/>
              <a:t>Sharing ideas and seeds</a:t>
            </a:r>
          </a:p>
          <a:p>
            <a:endParaRPr lang="en-US" sz="2000" dirty="0"/>
          </a:p>
          <a:p>
            <a:r>
              <a:rPr lang="en-US" sz="2000" dirty="0" smtClean="0"/>
              <a:t>Celebrate success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56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Care of a Tree Bed is Easy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1905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SPRING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Prune</a:t>
            </a:r>
          </a:p>
          <a:p>
            <a:pPr algn="ctr"/>
            <a:r>
              <a:rPr lang="en-US" dirty="0" smtClean="0"/>
              <a:t>Clean &amp; cultivate</a:t>
            </a:r>
          </a:p>
          <a:p>
            <a:pPr algn="ctr"/>
            <a:r>
              <a:rPr lang="en-US" dirty="0" smtClean="0"/>
              <a:t>Compost</a:t>
            </a:r>
          </a:p>
          <a:p>
            <a:pPr algn="ctr"/>
            <a:r>
              <a:rPr lang="en-US" dirty="0" smtClean="0"/>
              <a:t>Plant &amp; Mulch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2590800"/>
            <a:ext cx="1828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SUMMER</a:t>
            </a:r>
          </a:p>
          <a:p>
            <a:pPr algn="ctr"/>
            <a:r>
              <a:rPr lang="en-US" dirty="0" smtClean="0"/>
              <a:t>Water</a:t>
            </a:r>
          </a:p>
          <a:p>
            <a:pPr algn="ctr"/>
            <a:r>
              <a:rPr lang="en-US" dirty="0" smtClean="0"/>
              <a:t>Plant</a:t>
            </a:r>
          </a:p>
          <a:p>
            <a:pPr algn="ctr"/>
            <a:r>
              <a:rPr lang="en-US" dirty="0" smtClean="0"/>
              <a:t>Prune</a:t>
            </a:r>
          </a:p>
          <a:p>
            <a:pPr algn="ctr"/>
            <a:r>
              <a:rPr lang="en-US" dirty="0" smtClean="0"/>
              <a:t>Weed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2590800"/>
            <a:ext cx="1600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FALL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Water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Prune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Plant bulbs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Mulch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2590800"/>
            <a:ext cx="1600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WINTER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Rest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Care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3886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Preparation and Enrichment: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Aerate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Add compost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Mulch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Recycle dead plant material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Don’t add fertilizer or other contaminants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114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Tree Care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6002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Don’t plant around base of tree (15”)</a:t>
            </a:r>
          </a:p>
          <a:p>
            <a:endParaRPr lang="en-US" sz="2000" dirty="0" smtClean="0"/>
          </a:p>
          <a:p>
            <a:r>
              <a:rPr lang="en-US" sz="2000" dirty="0" smtClean="0"/>
              <a:t>Water </a:t>
            </a:r>
            <a:r>
              <a:rPr lang="en-US" sz="2000" dirty="0" smtClean="0"/>
              <a:t>tree </a:t>
            </a:r>
            <a:r>
              <a:rPr lang="en-US" sz="2000" dirty="0" smtClean="0"/>
              <a:t>about 20 gallons a week</a:t>
            </a:r>
          </a:p>
          <a:p>
            <a:endParaRPr lang="en-US" sz="2000" dirty="0"/>
          </a:p>
          <a:p>
            <a:r>
              <a:rPr lang="en-US" sz="2000" dirty="0" smtClean="0"/>
              <a:t>Don’t use plants which compete with tree</a:t>
            </a:r>
          </a:p>
          <a:p>
            <a:endParaRPr lang="en-US" sz="2000" dirty="0"/>
          </a:p>
          <a:p>
            <a:r>
              <a:rPr lang="en-US" sz="2000" dirty="0" smtClean="0"/>
              <a:t>2-year replacement warranty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Densely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221266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Drought-Resistant Flowers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00200"/>
            <a:ext cx="5638800" cy="4876800"/>
          </a:xfrm>
        </p:spPr>
      </p:pic>
    </p:spTree>
    <p:extLst>
      <p:ext uri="{BB962C8B-B14F-4D97-AF65-F5344CB8AC3E}">
        <p14:creationId xmlns:p14="http://schemas.microsoft.com/office/powerpoint/2010/main" val="25776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339</TotalTime>
  <Words>550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CHELSEA GARDEN CLUB cgc.nyc@gmail.com</vt:lpstr>
      <vt:lpstr>How We Got Started</vt:lpstr>
      <vt:lpstr>Mission Statement</vt:lpstr>
      <vt:lpstr>Key Ingredients for Success</vt:lpstr>
      <vt:lpstr>Taking Care of a Tree Bed is Easy</vt:lpstr>
      <vt:lpstr>Soil Care</vt:lpstr>
      <vt:lpstr>Living Tree Care</vt:lpstr>
      <vt:lpstr>Plant Densely</vt:lpstr>
      <vt:lpstr>Plant Drought-Resistant Flowers</vt:lpstr>
      <vt:lpstr>Add Variety</vt:lpstr>
      <vt:lpstr>Control Clinging Vines and No Ivy</vt:lpstr>
      <vt:lpstr>PowerPoint Presentation</vt:lpstr>
      <vt:lpstr>Hazards—Vandalism/Theft</vt:lpstr>
      <vt:lpstr>Hazards--Dogs</vt:lpstr>
      <vt:lpstr>Hazards--Bikes</vt:lpstr>
      <vt:lpstr>Finding Dedicated Volunteers</vt:lpstr>
      <vt:lpstr>Get a Sign</vt:lpstr>
      <vt:lpstr>Why Garden</vt:lpstr>
      <vt:lpstr>How to Become an Urban Gardener</vt:lpstr>
      <vt:lpstr>Available Resources</vt:lpstr>
      <vt:lpstr>Flower Power!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CHELSEA TREE BEDS</dc:title>
  <dc:creator>Phyllis</dc:creator>
  <cp:lastModifiedBy>Phyllis</cp:lastModifiedBy>
  <cp:revision>46</cp:revision>
  <cp:lastPrinted>2013-07-23T00:36:39Z</cp:lastPrinted>
  <dcterms:created xsi:type="dcterms:W3CDTF">2012-10-03T15:51:26Z</dcterms:created>
  <dcterms:modified xsi:type="dcterms:W3CDTF">2013-07-24T00:54:02Z</dcterms:modified>
</cp:coreProperties>
</file>