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484" r:id="rId3"/>
    <p:sldId id="280" r:id="rId4"/>
    <p:sldId id="478" r:id="rId5"/>
    <p:sldId id="320" r:id="rId6"/>
    <p:sldId id="486" r:id="rId7"/>
    <p:sldId id="494" r:id="rId8"/>
    <p:sldId id="480" r:id="rId9"/>
    <p:sldId id="298" r:id="rId10"/>
    <p:sldId id="379" r:id="rId11"/>
    <p:sldId id="384" r:id="rId12"/>
    <p:sldId id="292" r:id="rId13"/>
    <p:sldId id="489" r:id="rId14"/>
    <p:sldId id="482" r:id="rId15"/>
    <p:sldId id="490" r:id="rId16"/>
    <p:sldId id="493" r:id="rId17"/>
    <p:sldId id="3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8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9359-3BC7-4199-8E40-2150E1EBB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BD1ED-4305-444E-AFFD-E7755F54A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16BC-E2B9-442A-8973-E30587F0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A4D3-5273-4D5C-AE50-DB163237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95DA-DACB-4699-B704-46A2E76E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0B9A-446C-4C42-8A8C-E6483A6C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B886A-4AEF-4ACD-8D2E-098925288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512-F943-4CAF-B831-00B65F32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C585D-6083-4DBD-B8DB-453926B1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B77D-19E2-4465-8295-D7B05DBE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D3D8B-A873-40F2-85B8-B0FB14930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C70C9-23FA-49FF-A0DC-4B83C4C21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CCEA-2BC2-4DAE-BB2A-1068047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794E-6E7D-4188-9835-DACE53A2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5676-031B-4977-935A-D1ACBC53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A09C-E760-4C6B-88F6-9AB2E9A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D7F8-CB18-48FB-B86E-4A39315A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6352-FFF6-4248-BB3E-9E1FD812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B6D0-905E-4755-B06A-FDBC5ADF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FAA8F-0A0E-4C13-8FD4-B20ABB62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3210-DB94-443F-81F1-6513776D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E80D6-77F5-4101-9212-855D1D76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6C2CD-CD58-4115-A6C9-502BBA44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E7B29-5F45-439D-8BD3-14E6534E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9F484-EBE7-406A-944E-9BC3AF3C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5AF7-843F-477A-8B73-C4F37E02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879B-B7AE-4BCC-A33C-AA6B4D774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05E93-83A3-464A-8316-A2346C4BC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E0DDC-879D-4E10-B15A-61E2D760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88D2A-BA80-4E50-B5E5-D278A13C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53222-46DD-4F70-8468-A26D1760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8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9EC2-8435-40F1-89AE-A9AE9A12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1C46-D1BE-4480-AE5A-2481939D4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275D2-ED9E-4F4E-B9CD-6BC2A13DB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D05B-DF34-4A1C-9B4A-6991E1165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42936-74A1-4626-94D0-2E4A47673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06E43-8D03-4D7A-84B0-F3E8CD73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84790-526A-4BD2-A053-21FC14A3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EEC9D-799A-4C4B-A8EE-28A1CEFA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23B0-957B-4AAB-8FE9-379796F6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5B8F0-32E3-47FF-98B5-60E0BD62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2B598-03B1-455D-A83E-FC686223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E7178-41BB-484B-84E1-16A86A9E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C082F-DF2A-4D5B-9A9A-22A37B83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E06CD-13CB-4F26-83F3-B5B64F3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48407-8A07-45EA-9C45-27641F1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2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94FD-8A74-4103-B64E-AE782024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CA77-E13C-4162-B76C-D21CAE6B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18B82-354D-4BE3-B24B-3EF80D40A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31772-1A42-4443-8384-DA0F1400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CCE55-B655-42C0-9A20-C9DCE488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4E19C-E63B-436A-9D6C-B427EE26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A168-96A8-402E-8607-7F4D8597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FED5E-B193-43A7-8DA6-5042A41A5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23DB5-6335-49DA-A120-90E360524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2F2A5-0F8B-43C1-A312-9C407B25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A3BBE-8432-484A-86BF-5CB22F01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C5121-1C0D-465F-928B-5734B755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6194C-30BC-476C-919A-AF1AC331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E13F-1A6E-4F66-933A-8F219E674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6BEA-F0AE-4E22-85B4-DFA746B1F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856D-BC72-4E0E-BEE1-113ED97FB80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450B0-9610-407C-A1F3-C7EAB4DB9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9AE76-F4D4-4DAB-8A6B-6655728CE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556A-B4CC-48CC-8148-D2CB2D4CF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9.jpe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istockphoto.com/photos/blue-background-picture-id518094392?k=6&amp;m=518094392&amp;s=170667a&amp;w=0&amp;h=jFq7AAr7Uu2yyTBEtyjAbV477WgWwXCrWgDD5zLz4UU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7950" y="115278"/>
            <a:ext cx="132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J-51</a:t>
            </a:r>
          </a:p>
        </p:txBody>
      </p:sp>
    </p:spTree>
    <p:extLst>
      <p:ext uri="{BB962C8B-B14F-4D97-AF65-F5344CB8AC3E}">
        <p14:creationId xmlns:p14="http://schemas.microsoft.com/office/powerpoint/2010/main" val="299375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2892311"/>
            <a:ext cx="10619232" cy="1900974"/>
          </a:xfrm>
          <a:prstGeom prst="rect">
            <a:avLst/>
          </a:prstGeom>
        </p:spPr>
      </p:pic>
      <p:pic>
        <p:nvPicPr>
          <p:cNvPr id="6" name="Picture 5" descr="Magnifying Glass | Free Stock Photo | Illustration of a magnifying ...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2615">
            <a:off x="2017838" y="-171701"/>
            <a:ext cx="6289912" cy="9202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75214" y="68292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15" y="71299"/>
            <a:ext cx="8849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“DHCR does not attest to the truthfulness</a:t>
            </a:r>
          </a:p>
          <a:p>
            <a:r>
              <a:rPr lang="en-US" sz="3600" b="1" dirty="0">
                <a:solidFill>
                  <a:schemeClr val="bg1"/>
                </a:solidFill>
                <a:highlight>
                  <a:srgbClr val="000000"/>
                </a:highlight>
              </a:rPr>
              <a:t>of the owner’s statements or the legality of the rents reported in this document.”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55" y="229150"/>
            <a:ext cx="10300057" cy="15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F25-7F15-44BD-B375-60E4C667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96" y="170961"/>
            <a:ext cx="10515600" cy="1325563"/>
          </a:xfrm>
        </p:spPr>
        <p:txBody>
          <a:bodyPr/>
          <a:lstStyle/>
          <a:p>
            <a:r>
              <a:rPr lang="en-US" dirty="0"/>
              <a:t>Example rental history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7E4D9-1472-4DE9-83B8-7E07982D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944" y="1544492"/>
            <a:ext cx="6592356" cy="3411609"/>
          </a:xfrm>
          <a:prstGeom prst="rect">
            <a:avLst/>
          </a:prstGeom>
        </p:spPr>
      </p:pic>
      <p:pic>
        <p:nvPicPr>
          <p:cNvPr id="3074" name="Picture 2" descr="Image result for gold toilet">
            <a:extLst>
              <a:ext uri="{FF2B5EF4-FFF2-40B4-BE49-F238E27FC236}">
                <a16:creationId xmlns:a16="http://schemas.microsoft.com/office/drawing/2014/main" id="{D33A7178-C6A7-40D9-9E15-4F0D52805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1" y="479581"/>
            <a:ext cx="3009975" cy="39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utler funny">
            <a:extLst>
              <a:ext uri="{FF2B5EF4-FFF2-40B4-BE49-F238E27FC236}">
                <a16:creationId xmlns:a16="http://schemas.microsoft.com/office/drawing/2014/main" id="{6D3212F5-FFEA-439A-A4E0-60F5DAA6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95" y="460239"/>
            <a:ext cx="2728210" cy="37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luxury movie theater">
            <a:extLst>
              <a:ext uri="{FF2B5EF4-FFF2-40B4-BE49-F238E27FC236}">
                <a16:creationId xmlns:a16="http://schemas.microsoft.com/office/drawing/2014/main" id="{74335F62-EE8B-4555-9F30-A18C17E6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46" y="1015167"/>
            <a:ext cx="5826416" cy="29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35D230EE-EEAE-4E64-A3B4-01DC8FD0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24"/>
            <a:ext cx="12192000" cy="69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taj mahal">
            <a:extLst>
              <a:ext uri="{FF2B5EF4-FFF2-40B4-BE49-F238E27FC236}">
                <a16:creationId xmlns:a16="http://schemas.microsoft.com/office/drawing/2014/main" id="{564A5A08-8F7C-4AF6-BC6E-31486671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456"/>
            <a:ext cx="12217425" cy="750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stuck in playhouse">
            <a:extLst>
              <a:ext uri="{FF2B5EF4-FFF2-40B4-BE49-F238E27FC236}">
                <a16:creationId xmlns:a16="http://schemas.microsoft.com/office/drawing/2014/main" id="{8A9FB2FC-433F-4A2A-8B3A-DBE970291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r="23569" b="12514"/>
          <a:stretch/>
        </p:blipFill>
        <p:spPr bwMode="auto">
          <a:xfrm>
            <a:off x="2856146" y="170961"/>
            <a:ext cx="6505131" cy="64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AB1C7-D195-4AE2-878E-42F0312ACE88}"/>
              </a:ext>
            </a:extLst>
          </p:cNvPr>
          <p:cNvSpPr txBox="1"/>
          <p:nvPr/>
        </p:nvSpPr>
        <p:spPr>
          <a:xfrm>
            <a:off x="4779457" y="4944367"/>
            <a:ext cx="3159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~$100,000 individual apartment improvement claim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commondatastorage.googleapis.com/pac/bg/bgtnc.jpg">
            <a:extLst>
              <a:ext uri="{FF2B5EF4-FFF2-40B4-BE49-F238E27FC236}">
                <a16:creationId xmlns:a16="http://schemas.microsoft.com/office/drawing/2014/main" id="{42A0B851-BEA4-49BC-A2D5-CBA642493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PU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8" y="1993975"/>
            <a:ext cx="4537045" cy="20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nyc.gov/html/tlc/images/features/map_service_ar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91" y="2059177"/>
            <a:ext cx="2822274" cy="25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ubis-geneva.ch/wp-content/uploads/2015/04/icon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54" y="2480094"/>
            <a:ext cx="1237670" cy="11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gnifying Glass, Magnifier Glass, Glass, Incre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7645">
            <a:off x="6169967" y="864460"/>
            <a:ext cx="4191469" cy="41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91DD4-9600-4DE4-8D55-9CBAC0EC10E9}"/>
              </a:ext>
            </a:extLst>
          </p:cNvPr>
          <p:cNvSpPr txBox="1"/>
          <p:nvPr/>
        </p:nvSpPr>
        <p:spPr>
          <a:xfrm>
            <a:off x="3298764" y="304376"/>
            <a:ext cx="5599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New York State Audit</a:t>
            </a:r>
          </a:p>
        </p:txBody>
      </p:sp>
    </p:spTree>
    <p:extLst>
      <p:ext uri="{BB962C8B-B14F-4D97-AF65-F5344CB8AC3E}">
        <p14:creationId xmlns:p14="http://schemas.microsoft.com/office/powerpoint/2010/main" val="18903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59669185-B38F-4EF7-89D7-7DF92735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1" y="2133600"/>
            <a:ext cx="899885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011DC-8C83-405E-9BF3-7D04575A487F}"/>
              </a:ext>
            </a:extLst>
          </p:cNvPr>
          <p:cNvSpPr txBox="1"/>
          <p:nvPr/>
        </p:nvSpPr>
        <p:spPr>
          <a:xfrm>
            <a:off x="1014184" y="568680"/>
            <a:ext cx="10690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Discussion: What can the City/State do about Individual Apartment Improvement fraud? </a:t>
            </a:r>
          </a:p>
        </p:txBody>
      </p:sp>
    </p:spTree>
    <p:extLst>
      <p:ext uri="{BB962C8B-B14F-4D97-AF65-F5344CB8AC3E}">
        <p14:creationId xmlns:p14="http://schemas.microsoft.com/office/powerpoint/2010/main" val="373100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istockphoto.com/photos/blue-background-picture-id518094392?k=6&amp;m=518094392&amp;s=170667a&amp;w=0&amp;h=jFq7AAr7Uu2yyTBEtyjAbV477WgWwXCrWgDD5zLz4UU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2262" y="482440"/>
            <a:ext cx="10447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Major Capital Improvements (MCIs)</a:t>
            </a:r>
          </a:p>
        </p:txBody>
      </p:sp>
    </p:spTree>
    <p:extLst>
      <p:ext uri="{BB962C8B-B14F-4D97-AF65-F5344CB8AC3E}">
        <p14:creationId xmlns:p14="http://schemas.microsoft.com/office/powerpoint/2010/main" val="4016735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517C-649B-4160-BB56-7EFB53DF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43452"/>
            <a:ext cx="10515600" cy="1325563"/>
          </a:xfrm>
        </p:spPr>
        <p:txBody>
          <a:bodyPr/>
          <a:lstStyle/>
          <a:p>
            <a:r>
              <a:rPr lang="en-US" b="1" dirty="0"/>
              <a:t>Major Capital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D16E6-43EA-46AD-8D73-BD81CEE0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189"/>
            <a:ext cx="10515600" cy="4351338"/>
          </a:xfrm>
        </p:spPr>
        <p:txBody>
          <a:bodyPr/>
          <a:lstStyle/>
          <a:p>
            <a:r>
              <a:rPr lang="en-US" sz="4000" dirty="0"/>
              <a:t>Building-wide improvements </a:t>
            </a:r>
          </a:p>
          <a:p>
            <a:r>
              <a:rPr lang="en-US" sz="4000" b="1" u="sng" dirty="0"/>
              <a:t>Permanently</a:t>
            </a:r>
            <a:r>
              <a:rPr lang="en-US" sz="4000" dirty="0"/>
              <a:t> increases the rents of rent stabilized units by up to 6% a year until the entire cost is paid off.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602D-B05C-409C-AFE4-CA1CDEFF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5125-F54D-448D-B418-1F9BA8008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02787-73F3-4766-9224-3824299D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Image result for spider web blue">
            <a:extLst>
              <a:ext uri="{FF2B5EF4-FFF2-40B4-BE49-F238E27FC236}">
                <a16:creationId xmlns:a16="http://schemas.microsoft.com/office/drawing/2014/main" id="{1FB8A5FA-4101-4634-B036-9E4D12376E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-2195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0" descr="Image result for white egg clipart">
            <a:extLst>
              <a:ext uri="{FF2B5EF4-FFF2-40B4-BE49-F238E27FC236}">
                <a16:creationId xmlns:a16="http://schemas.microsoft.com/office/drawing/2014/main" id="{F8DB4888-9C0F-48A7-9B06-C59D7324A0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5B1F6-6015-4960-A849-638A3A2BC0C0}"/>
              </a:ext>
            </a:extLst>
          </p:cNvPr>
          <p:cNvCxnSpPr>
            <a:cxnSpLocks/>
          </p:cNvCxnSpPr>
          <p:nvPr/>
        </p:nvCxnSpPr>
        <p:spPr>
          <a:xfrm flipV="1">
            <a:off x="914400" y="2126975"/>
            <a:ext cx="5029200" cy="33594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http://images.clipartpanda.com/apartment-clipart-simple-apartment-clipart-1.jpg">
            <a:extLst>
              <a:ext uri="{FF2B5EF4-FFF2-40B4-BE49-F238E27FC236}">
                <a16:creationId xmlns:a16="http://schemas.microsoft.com/office/drawing/2014/main" id="{5AB06CAD-15A9-44B2-957E-71F62F5D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569" y="-643305"/>
            <a:ext cx="300031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white egg clipart">
            <a:extLst>
              <a:ext uri="{FF2B5EF4-FFF2-40B4-BE49-F238E27FC236}">
                <a16:creationId xmlns:a16="http://schemas.microsoft.com/office/drawing/2014/main" id="{E09A90B5-123D-4F21-B1F0-B6DA92E3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28" y="2693239"/>
            <a:ext cx="1658489" cy="17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yellow wing clip art">
            <a:extLst>
              <a:ext uri="{FF2B5EF4-FFF2-40B4-BE49-F238E27FC236}">
                <a16:creationId xmlns:a16="http://schemas.microsoft.com/office/drawing/2014/main" id="{3F7E8F93-320B-4229-98FF-E4D313E04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063" y="0"/>
            <a:ext cx="1462363" cy="5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yellow wing clip art">
            <a:extLst>
              <a:ext uri="{FF2B5EF4-FFF2-40B4-BE49-F238E27FC236}">
                <a16:creationId xmlns:a16="http://schemas.microsoft.com/office/drawing/2014/main" id="{ADC5D92F-EBD0-469F-9E5F-3254F6D5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88995" y="-27093"/>
            <a:ext cx="1522395" cy="5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7FB2C-0F10-4B7C-91B2-9A484973A537}"/>
              </a:ext>
            </a:extLst>
          </p:cNvPr>
          <p:cNvSpPr txBox="1"/>
          <p:nvPr/>
        </p:nvSpPr>
        <p:spPr>
          <a:xfrm>
            <a:off x="5353342" y="3116917"/>
            <a:ext cx="143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Shell Construction Company #1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2A75E8-0FA0-4497-A5BA-C195A714F6FC}"/>
              </a:ext>
            </a:extLst>
          </p:cNvPr>
          <p:cNvCxnSpPr/>
          <p:nvPr/>
        </p:nvCxnSpPr>
        <p:spPr>
          <a:xfrm flipH="1">
            <a:off x="8431132" y="3357297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FEF988-A469-48E2-86AE-5F907E3DFB15}"/>
              </a:ext>
            </a:extLst>
          </p:cNvPr>
          <p:cNvCxnSpPr/>
          <p:nvPr/>
        </p:nvCxnSpPr>
        <p:spPr>
          <a:xfrm flipH="1">
            <a:off x="8431132" y="6160112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07CD2E-5376-4A94-880B-7E28B2073302}"/>
              </a:ext>
            </a:extLst>
          </p:cNvPr>
          <p:cNvCxnSpPr/>
          <p:nvPr/>
        </p:nvCxnSpPr>
        <p:spPr>
          <a:xfrm flipH="1">
            <a:off x="8431132" y="5879826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884EA3-479E-43BE-B770-DBA1FAA0DB9A}"/>
              </a:ext>
            </a:extLst>
          </p:cNvPr>
          <p:cNvCxnSpPr/>
          <p:nvPr/>
        </p:nvCxnSpPr>
        <p:spPr>
          <a:xfrm flipH="1">
            <a:off x="8431132" y="5319264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4576E-F8BA-42C8-8C77-F5324460729B}"/>
              </a:ext>
            </a:extLst>
          </p:cNvPr>
          <p:cNvCxnSpPr/>
          <p:nvPr/>
        </p:nvCxnSpPr>
        <p:spPr>
          <a:xfrm flipH="1">
            <a:off x="8431132" y="4478421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03CB23-D277-4474-A54E-943A0D483DD3}"/>
              </a:ext>
            </a:extLst>
          </p:cNvPr>
          <p:cNvCxnSpPr/>
          <p:nvPr/>
        </p:nvCxnSpPr>
        <p:spPr>
          <a:xfrm flipH="1">
            <a:off x="8431132" y="3917859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E5EE6-2FD3-4DDE-8E0F-8B1A6F60CA6E}"/>
              </a:ext>
            </a:extLst>
          </p:cNvPr>
          <p:cNvCxnSpPr/>
          <p:nvPr/>
        </p:nvCxnSpPr>
        <p:spPr>
          <a:xfrm flipH="1">
            <a:off x="8431132" y="3637578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CED95C-8F9F-4CC8-BC91-E9800526C600}"/>
              </a:ext>
            </a:extLst>
          </p:cNvPr>
          <p:cNvCxnSpPr/>
          <p:nvPr/>
        </p:nvCxnSpPr>
        <p:spPr>
          <a:xfrm flipH="1">
            <a:off x="8431132" y="4198140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5002E3-AED1-43A9-80FB-8DCCD4856040}"/>
              </a:ext>
            </a:extLst>
          </p:cNvPr>
          <p:cNvCxnSpPr/>
          <p:nvPr/>
        </p:nvCxnSpPr>
        <p:spPr>
          <a:xfrm flipH="1">
            <a:off x="8431132" y="4758702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E43067-29A0-42C4-8B83-ABF35F023227}"/>
              </a:ext>
            </a:extLst>
          </p:cNvPr>
          <p:cNvCxnSpPr/>
          <p:nvPr/>
        </p:nvCxnSpPr>
        <p:spPr>
          <a:xfrm flipH="1">
            <a:off x="8431132" y="5599545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3AFB5-B43C-420A-9573-D7F7EE08B68E}"/>
              </a:ext>
            </a:extLst>
          </p:cNvPr>
          <p:cNvCxnSpPr/>
          <p:nvPr/>
        </p:nvCxnSpPr>
        <p:spPr>
          <a:xfrm flipH="1">
            <a:off x="8431132" y="5038983"/>
            <a:ext cx="3367965" cy="1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DCB2F8-0B91-4CCE-AAA7-FD30A880F4AB}"/>
              </a:ext>
            </a:extLst>
          </p:cNvPr>
          <p:cNvGrpSpPr/>
          <p:nvPr/>
        </p:nvGrpSpPr>
        <p:grpSpPr>
          <a:xfrm>
            <a:off x="8455130" y="3357296"/>
            <a:ext cx="911438" cy="3104210"/>
            <a:chOff x="498144" y="1964030"/>
            <a:chExt cx="1319324" cy="44864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D35117-5649-44C0-971C-5524A4483A38}"/>
                </a:ext>
              </a:extLst>
            </p:cNvPr>
            <p:cNvSpPr/>
            <p:nvPr/>
          </p:nvSpPr>
          <p:spPr>
            <a:xfrm>
              <a:off x="498144" y="5957132"/>
              <a:ext cx="1319324" cy="493389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FA9987F3-1229-4C54-92C9-630B3E4CCC28}"/>
                </a:ext>
              </a:extLst>
            </p:cNvPr>
            <p:cNvSpPr/>
            <p:nvPr/>
          </p:nvSpPr>
          <p:spPr>
            <a:xfrm>
              <a:off x="705406" y="1964030"/>
              <a:ext cx="937619" cy="4286260"/>
            </a:xfrm>
            <a:custGeom>
              <a:avLst/>
              <a:gdLst/>
              <a:ahLst/>
              <a:cxnLst/>
              <a:rect l="l" t="t" r="r" b="b"/>
              <a:pathLst>
                <a:path w="1066800" h="4876800">
                  <a:moveTo>
                    <a:pt x="533400" y="0"/>
                  </a:moveTo>
                  <a:cubicBezTo>
                    <a:pt x="680694" y="0"/>
                    <a:pt x="800100" y="119406"/>
                    <a:pt x="800100" y="266700"/>
                  </a:cubicBezTo>
                  <a:lnTo>
                    <a:pt x="800100" y="3883983"/>
                  </a:lnTo>
                  <a:cubicBezTo>
                    <a:pt x="960046" y="3974410"/>
                    <a:pt x="1066800" y="4146438"/>
                    <a:pt x="1066800" y="4343400"/>
                  </a:cubicBezTo>
                  <a:cubicBezTo>
                    <a:pt x="1066800" y="4637989"/>
                    <a:pt x="827989" y="4876800"/>
                    <a:pt x="533400" y="4876800"/>
                  </a:cubicBezTo>
                  <a:cubicBezTo>
                    <a:pt x="238811" y="4876800"/>
                    <a:pt x="0" y="4637989"/>
                    <a:pt x="0" y="4343400"/>
                  </a:cubicBezTo>
                  <a:cubicBezTo>
                    <a:pt x="0" y="4146438"/>
                    <a:pt x="106754" y="3974410"/>
                    <a:pt x="266700" y="3883983"/>
                  </a:cubicBezTo>
                  <a:lnTo>
                    <a:pt x="266700" y="266700"/>
                  </a:lnTo>
                  <a:cubicBezTo>
                    <a:pt x="266700" y="119406"/>
                    <a:pt x="386106" y="0"/>
                    <a:pt x="533400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bg1"/>
                </a:gs>
                <a:gs pos="52000">
                  <a:schemeClr val="bg1">
                    <a:lumMod val="95000"/>
                  </a:schemeClr>
                </a:gs>
                <a:gs pos="73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122">
              <a:extLst>
                <a:ext uri="{FF2B5EF4-FFF2-40B4-BE49-F238E27FC236}">
                  <a16:creationId xmlns:a16="http://schemas.microsoft.com/office/drawing/2014/main" id="{748A8C34-AB75-4654-8D3E-CF78F34657C4}"/>
                </a:ext>
              </a:extLst>
            </p:cNvPr>
            <p:cNvSpPr/>
            <p:nvPr/>
          </p:nvSpPr>
          <p:spPr>
            <a:xfrm>
              <a:off x="1065718" y="4927725"/>
              <a:ext cx="241219" cy="95831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FF0000"/>
                </a:gs>
                <a:gs pos="0">
                  <a:srgbClr val="C0000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6173B3-219B-424A-B6B4-EC4A06B5230E}"/>
                </a:ext>
              </a:extLst>
            </p:cNvPr>
            <p:cNvGrpSpPr/>
            <p:nvPr/>
          </p:nvGrpSpPr>
          <p:grpSpPr>
            <a:xfrm>
              <a:off x="812560" y="5419830"/>
              <a:ext cx="723306" cy="723306"/>
              <a:chOff x="6019798" y="3276601"/>
              <a:chExt cx="533400" cy="533400"/>
            </a:xfr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B4CB57-AF8F-466F-A514-DCEF354E6D29}"/>
                  </a:ext>
                </a:extLst>
              </p:cNvPr>
              <p:cNvSpPr/>
              <p:nvPr/>
            </p:nvSpPr>
            <p:spPr>
              <a:xfrm>
                <a:off x="6019798" y="3276601"/>
                <a:ext cx="533400" cy="533400"/>
              </a:xfrm>
              <a:prstGeom prst="ellipse">
                <a:avLst/>
              </a:prstGeom>
              <a:gradFill>
                <a:gsLst>
                  <a:gs pos="46000">
                    <a:srgbClr val="C00000"/>
                  </a:gs>
                  <a:gs pos="70000">
                    <a:srgbClr val="E30000"/>
                  </a:gs>
                  <a:gs pos="100000">
                    <a:srgbClr val="FF4F4F"/>
                  </a:gs>
                </a:gsLst>
                <a:lin ang="5400000" scaled="1"/>
              </a:gradFill>
              <a:ln w="12700" cap="flat" cmpd="sng" algn="ctr">
                <a:solidFill>
                  <a:srgbClr val="76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3E65FD3-DDA2-49CD-BC1F-441560AA9B08}"/>
                  </a:ext>
                </a:extLst>
              </p:cNvPr>
              <p:cNvSpPr/>
              <p:nvPr/>
            </p:nvSpPr>
            <p:spPr>
              <a:xfrm>
                <a:off x="6076474" y="3294184"/>
                <a:ext cx="420053" cy="369339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65000"/>
                    </a:sysClr>
                  </a:gs>
                  <a:gs pos="100000">
                    <a:sysClr val="window" lastClr="FFFFFF">
                      <a:alpha val="1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0571A8-1C3D-4F3F-9596-D18C4EFCD0D1}"/>
              </a:ext>
            </a:extLst>
          </p:cNvPr>
          <p:cNvGrpSpPr/>
          <p:nvPr/>
        </p:nvGrpSpPr>
        <p:grpSpPr>
          <a:xfrm>
            <a:off x="10711365" y="3357296"/>
            <a:ext cx="899523" cy="3087939"/>
            <a:chOff x="5986695" y="1960817"/>
            <a:chExt cx="1320269" cy="448970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4BD2A2-FCAD-423D-8C0C-E34D006ECC5A}"/>
                </a:ext>
              </a:extLst>
            </p:cNvPr>
            <p:cNvSpPr/>
            <p:nvPr/>
          </p:nvSpPr>
          <p:spPr>
            <a:xfrm>
              <a:off x="5986695" y="5956779"/>
              <a:ext cx="1320269" cy="49374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D520E586-3319-4927-99E0-E63325436CEA}"/>
                </a:ext>
              </a:extLst>
            </p:cNvPr>
            <p:cNvSpPr/>
            <p:nvPr/>
          </p:nvSpPr>
          <p:spPr>
            <a:xfrm>
              <a:off x="6176420" y="1960817"/>
              <a:ext cx="938291" cy="4289329"/>
            </a:xfrm>
            <a:custGeom>
              <a:avLst/>
              <a:gdLst/>
              <a:ahLst/>
              <a:cxnLst/>
              <a:rect l="l" t="t" r="r" b="b"/>
              <a:pathLst>
                <a:path w="1066800" h="4876800">
                  <a:moveTo>
                    <a:pt x="533400" y="0"/>
                  </a:moveTo>
                  <a:cubicBezTo>
                    <a:pt x="680694" y="0"/>
                    <a:pt x="800100" y="119406"/>
                    <a:pt x="800100" y="266700"/>
                  </a:cubicBezTo>
                  <a:lnTo>
                    <a:pt x="800100" y="3883983"/>
                  </a:lnTo>
                  <a:cubicBezTo>
                    <a:pt x="960046" y="3974410"/>
                    <a:pt x="1066800" y="4146438"/>
                    <a:pt x="1066800" y="4343400"/>
                  </a:cubicBezTo>
                  <a:cubicBezTo>
                    <a:pt x="1066800" y="4637989"/>
                    <a:pt x="827989" y="4876800"/>
                    <a:pt x="533400" y="4876800"/>
                  </a:cubicBezTo>
                  <a:cubicBezTo>
                    <a:pt x="238811" y="4876800"/>
                    <a:pt x="0" y="4637989"/>
                    <a:pt x="0" y="4343400"/>
                  </a:cubicBezTo>
                  <a:cubicBezTo>
                    <a:pt x="0" y="4146438"/>
                    <a:pt x="106754" y="3974410"/>
                    <a:pt x="266700" y="3883983"/>
                  </a:cubicBezTo>
                  <a:lnTo>
                    <a:pt x="266700" y="266700"/>
                  </a:lnTo>
                  <a:cubicBezTo>
                    <a:pt x="266700" y="119406"/>
                    <a:pt x="386106" y="0"/>
                    <a:pt x="533400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bg1"/>
                </a:gs>
                <a:gs pos="52000">
                  <a:schemeClr val="bg1">
                    <a:lumMod val="95000"/>
                  </a:schemeClr>
                </a:gs>
                <a:gs pos="73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129">
              <a:extLst>
                <a:ext uri="{FF2B5EF4-FFF2-40B4-BE49-F238E27FC236}">
                  <a16:creationId xmlns:a16="http://schemas.microsoft.com/office/drawing/2014/main" id="{901CBB2F-187F-40E9-8912-427E675C3447}"/>
                </a:ext>
              </a:extLst>
            </p:cNvPr>
            <p:cNvSpPr/>
            <p:nvPr/>
          </p:nvSpPr>
          <p:spPr>
            <a:xfrm>
              <a:off x="6536993" y="4482251"/>
              <a:ext cx="220047" cy="10886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1FF2B">
                    <a:lumMod val="82000"/>
                  </a:srgbClr>
                </a:gs>
                <a:gs pos="0">
                  <a:srgbClr val="00C020">
                    <a:lumMod val="70000"/>
                  </a:srgbClr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9DA0D6B-1D49-4586-A2EF-9F8E4D22FFC5}"/>
                </a:ext>
              </a:extLst>
            </p:cNvPr>
            <p:cNvGrpSpPr/>
            <p:nvPr/>
          </p:nvGrpSpPr>
          <p:grpSpPr>
            <a:xfrm>
              <a:off x="6283651" y="5419091"/>
              <a:ext cx="723824" cy="723824"/>
              <a:chOff x="6019798" y="3276601"/>
              <a:chExt cx="533400" cy="533400"/>
            </a:xfr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CD8E21B-FF5B-490B-B341-B6CFADB22280}"/>
                  </a:ext>
                </a:extLst>
              </p:cNvPr>
              <p:cNvSpPr/>
              <p:nvPr/>
            </p:nvSpPr>
            <p:spPr>
              <a:xfrm>
                <a:off x="6019798" y="3276601"/>
                <a:ext cx="533400" cy="533400"/>
              </a:xfrm>
              <a:prstGeom prst="ellipse">
                <a:avLst/>
              </a:prstGeom>
              <a:gradFill>
                <a:gsLst>
                  <a:gs pos="38000">
                    <a:srgbClr val="00B015"/>
                  </a:gs>
                  <a:gs pos="76000">
                    <a:srgbClr val="00F217"/>
                  </a:gs>
                  <a:gs pos="100000">
                    <a:srgbClr val="4FFF60"/>
                  </a:gs>
                </a:gsLst>
                <a:lin ang="5400000" scaled="1"/>
              </a:gradFill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6B9D509-08A7-46ED-AF9A-E30E8D0B51EF}"/>
                  </a:ext>
                </a:extLst>
              </p:cNvPr>
              <p:cNvSpPr/>
              <p:nvPr/>
            </p:nvSpPr>
            <p:spPr>
              <a:xfrm>
                <a:off x="6076474" y="3294184"/>
                <a:ext cx="420053" cy="369339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65000"/>
                    </a:sysClr>
                  </a:gs>
                  <a:gs pos="100000">
                    <a:sysClr val="window" lastClr="FFFFFF">
                      <a:alpha val="1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DF9B52-A4EC-4D51-971E-72241E4DB65B}"/>
              </a:ext>
            </a:extLst>
          </p:cNvPr>
          <p:cNvGrpSpPr/>
          <p:nvPr/>
        </p:nvGrpSpPr>
        <p:grpSpPr>
          <a:xfrm>
            <a:off x="9568468" y="3357296"/>
            <a:ext cx="899421" cy="3087939"/>
            <a:chOff x="3268763" y="1960817"/>
            <a:chExt cx="1320269" cy="448970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BFC54F-C324-47EB-A3AC-736EC55A324D}"/>
                </a:ext>
              </a:extLst>
            </p:cNvPr>
            <p:cNvSpPr/>
            <p:nvPr/>
          </p:nvSpPr>
          <p:spPr>
            <a:xfrm>
              <a:off x="3268763" y="5956779"/>
              <a:ext cx="1320269" cy="49374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9E61826F-2647-4744-8C9A-5A6CED6E55B8}"/>
                </a:ext>
              </a:extLst>
            </p:cNvPr>
            <p:cNvSpPr/>
            <p:nvPr/>
          </p:nvSpPr>
          <p:spPr>
            <a:xfrm>
              <a:off x="3452441" y="1960817"/>
              <a:ext cx="938291" cy="4289329"/>
            </a:xfrm>
            <a:custGeom>
              <a:avLst/>
              <a:gdLst/>
              <a:ahLst/>
              <a:cxnLst/>
              <a:rect l="l" t="t" r="r" b="b"/>
              <a:pathLst>
                <a:path w="1066800" h="4876800">
                  <a:moveTo>
                    <a:pt x="533400" y="0"/>
                  </a:moveTo>
                  <a:cubicBezTo>
                    <a:pt x="680694" y="0"/>
                    <a:pt x="800100" y="119406"/>
                    <a:pt x="800100" y="266700"/>
                  </a:cubicBezTo>
                  <a:lnTo>
                    <a:pt x="800100" y="3883983"/>
                  </a:lnTo>
                  <a:cubicBezTo>
                    <a:pt x="960046" y="3974410"/>
                    <a:pt x="1066800" y="4146438"/>
                    <a:pt x="1066800" y="4343400"/>
                  </a:cubicBezTo>
                  <a:cubicBezTo>
                    <a:pt x="1066800" y="4637989"/>
                    <a:pt x="827989" y="4876800"/>
                    <a:pt x="533400" y="4876800"/>
                  </a:cubicBezTo>
                  <a:cubicBezTo>
                    <a:pt x="238811" y="4876800"/>
                    <a:pt x="0" y="4637989"/>
                    <a:pt x="0" y="4343400"/>
                  </a:cubicBezTo>
                  <a:cubicBezTo>
                    <a:pt x="0" y="4146438"/>
                    <a:pt x="106754" y="3974410"/>
                    <a:pt x="266700" y="3883983"/>
                  </a:cubicBezTo>
                  <a:lnTo>
                    <a:pt x="266700" y="266700"/>
                  </a:lnTo>
                  <a:cubicBezTo>
                    <a:pt x="266700" y="119406"/>
                    <a:pt x="386106" y="0"/>
                    <a:pt x="533400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chemeClr val="bg1"/>
                </a:gs>
                <a:gs pos="52000">
                  <a:schemeClr val="bg1">
                    <a:lumMod val="95000"/>
                  </a:schemeClr>
                </a:gs>
                <a:gs pos="73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6">
              <a:extLst>
                <a:ext uri="{FF2B5EF4-FFF2-40B4-BE49-F238E27FC236}">
                  <a16:creationId xmlns:a16="http://schemas.microsoft.com/office/drawing/2014/main" id="{D8348814-C022-4A79-898A-BB5382BBADC2}"/>
                </a:ext>
              </a:extLst>
            </p:cNvPr>
            <p:cNvSpPr/>
            <p:nvPr/>
          </p:nvSpPr>
          <p:spPr>
            <a:xfrm>
              <a:off x="3813013" y="4719898"/>
              <a:ext cx="212881" cy="88149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1AD3F57-AAC8-4818-A8C5-36CF37CE43F9}"/>
                </a:ext>
              </a:extLst>
            </p:cNvPr>
            <p:cNvGrpSpPr/>
            <p:nvPr/>
          </p:nvGrpSpPr>
          <p:grpSpPr>
            <a:xfrm>
              <a:off x="3559671" y="5419091"/>
              <a:ext cx="723824" cy="723825"/>
              <a:chOff x="6019798" y="3276601"/>
              <a:chExt cx="533400" cy="533400"/>
            </a:xfr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511EFFB-9FEA-4DF5-B539-B7BDFDE60ED3}"/>
                  </a:ext>
                </a:extLst>
              </p:cNvPr>
              <p:cNvSpPr/>
              <p:nvPr/>
            </p:nvSpPr>
            <p:spPr>
              <a:xfrm>
                <a:off x="6019798" y="3276601"/>
                <a:ext cx="533400" cy="533400"/>
              </a:xfrm>
              <a:prstGeom prst="ellipse">
                <a:avLst/>
              </a:prstGeom>
              <a:gradFill>
                <a:gsLst>
                  <a:gs pos="46000">
                    <a:srgbClr val="0070C0"/>
                  </a:gs>
                  <a:gs pos="70000">
                    <a:srgbClr val="00B0F0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A96E9BE-7564-470E-85E8-FC17F13AD740}"/>
                  </a:ext>
                </a:extLst>
              </p:cNvPr>
              <p:cNvSpPr/>
              <p:nvPr/>
            </p:nvSpPr>
            <p:spPr>
              <a:xfrm>
                <a:off x="6076474" y="3294184"/>
                <a:ext cx="420053" cy="369339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65000"/>
                    </a:sysClr>
                  </a:gs>
                  <a:gs pos="100000">
                    <a:sysClr val="window" lastClr="FFFFFF">
                      <a:alpha val="1500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4BE880-8D23-4716-8976-50FCA601684D}"/>
              </a:ext>
            </a:extLst>
          </p:cNvPr>
          <p:cNvSpPr txBox="1"/>
          <p:nvPr/>
        </p:nvSpPr>
        <p:spPr>
          <a:xfrm>
            <a:off x="7501826" y="3219758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$2700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E32E9C-BF12-4407-80E1-60AF2EC398F3}"/>
              </a:ext>
            </a:extLst>
          </p:cNvPr>
          <p:cNvSpPr txBox="1"/>
          <p:nvPr/>
        </p:nvSpPr>
        <p:spPr>
          <a:xfrm>
            <a:off x="7505199" y="6014796"/>
            <a:ext cx="6381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$700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CC7BB5-FBD4-4764-9C76-6AB9C56EE03A}"/>
              </a:ext>
            </a:extLst>
          </p:cNvPr>
          <p:cNvSpPr txBox="1"/>
          <p:nvPr/>
        </p:nvSpPr>
        <p:spPr>
          <a:xfrm>
            <a:off x="7501826" y="3780480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$2300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978C77-53D6-4066-94F1-C82B49349414}"/>
              </a:ext>
            </a:extLst>
          </p:cNvPr>
          <p:cNvSpPr txBox="1"/>
          <p:nvPr/>
        </p:nvSpPr>
        <p:spPr>
          <a:xfrm>
            <a:off x="7501826" y="4621563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$1700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173C81-E36E-4A2C-B697-F82DEE0D6343}"/>
              </a:ext>
            </a:extLst>
          </p:cNvPr>
          <p:cNvSpPr txBox="1"/>
          <p:nvPr/>
        </p:nvSpPr>
        <p:spPr>
          <a:xfrm>
            <a:off x="7501826" y="4341202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$1900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7A936C-8189-4BC8-8169-E1CC4665FAA2}"/>
              </a:ext>
            </a:extLst>
          </p:cNvPr>
          <p:cNvSpPr txBox="1"/>
          <p:nvPr/>
        </p:nvSpPr>
        <p:spPr>
          <a:xfrm>
            <a:off x="7501826" y="5182285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$1300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BE371F-DF7F-4249-93E6-62421E8AC912}"/>
              </a:ext>
            </a:extLst>
          </p:cNvPr>
          <p:cNvSpPr txBox="1"/>
          <p:nvPr/>
        </p:nvSpPr>
        <p:spPr>
          <a:xfrm>
            <a:off x="7501826" y="3500119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$2500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5AE199-4911-4A45-AD87-CD835D8C1EA8}"/>
              </a:ext>
            </a:extLst>
          </p:cNvPr>
          <p:cNvSpPr txBox="1"/>
          <p:nvPr/>
        </p:nvSpPr>
        <p:spPr>
          <a:xfrm>
            <a:off x="7501826" y="4901924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$1500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ECF3B4-3E75-4B46-9162-FA534A611BC0}"/>
              </a:ext>
            </a:extLst>
          </p:cNvPr>
          <p:cNvSpPr txBox="1"/>
          <p:nvPr/>
        </p:nvSpPr>
        <p:spPr>
          <a:xfrm>
            <a:off x="7501826" y="5462646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D72407-5035-4010-8A1D-4C7577F6F41F}"/>
              </a:ext>
            </a:extLst>
          </p:cNvPr>
          <p:cNvSpPr txBox="1"/>
          <p:nvPr/>
        </p:nvSpPr>
        <p:spPr>
          <a:xfrm>
            <a:off x="7501826" y="4060841"/>
            <a:ext cx="6415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$2100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5B253F-E4BE-4DB4-B3F7-F2EBBDE50147}"/>
              </a:ext>
            </a:extLst>
          </p:cNvPr>
          <p:cNvSpPr txBox="1"/>
          <p:nvPr/>
        </p:nvSpPr>
        <p:spPr>
          <a:xfrm>
            <a:off x="7505199" y="5734436"/>
            <a:ext cx="63814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$900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8091CC9-9EDC-4029-8C95-05F014F5AC9A}"/>
              </a:ext>
            </a:extLst>
          </p:cNvPr>
          <p:cNvSpPr/>
          <p:nvPr/>
        </p:nvSpPr>
        <p:spPr>
          <a:xfrm>
            <a:off x="8395033" y="6410228"/>
            <a:ext cx="971535" cy="272282"/>
          </a:xfrm>
          <a:prstGeom prst="rect">
            <a:avLst/>
          </a:prstGeom>
          <a:solidFill>
            <a:srgbClr val="E71919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Unit 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457DA9-B16C-4272-8B39-6A5856471E13}"/>
              </a:ext>
            </a:extLst>
          </p:cNvPr>
          <p:cNvSpPr/>
          <p:nvPr/>
        </p:nvSpPr>
        <p:spPr>
          <a:xfrm>
            <a:off x="9520593" y="6405840"/>
            <a:ext cx="971535" cy="27228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Unit  B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6FA590E-33C8-43B3-B8C4-E9CFA4D41F7B}"/>
              </a:ext>
            </a:extLst>
          </p:cNvPr>
          <p:cNvSpPr/>
          <p:nvPr/>
        </p:nvSpPr>
        <p:spPr>
          <a:xfrm>
            <a:off x="10667825" y="6413028"/>
            <a:ext cx="971535" cy="272282"/>
          </a:xfrm>
          <a:prstGeom prst="rect">
            <a:avLst/>
          </a:prstGeom>
          <a:solidFill>
            <a:srgbClr val="00C02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latin typeface="Calibri"/>
              </a:rPr>
              <a:t>Unit C</a:t>
            </a:r>
          </a:p>
        </p:txBody>
      </p:sp>
      <p:sp>
        <p:nvSpPr>
          <p:cNvPr id="61" name="Rounded Rectangle 68">
            <a:extLst>
              <a:ext uri="{FF2B5EF4-FFF2-40B4-BE49-F238E27FC236}">
                <a16:creationId xmlns:a16="http://schemas.microsoft.com/office/drawing/2014/main" id="{F08B44E3-5D3C-4395-B80C-23B700B8FC86}"/>
              </a:ext>
            </a:extLst>
          </p:cNvPr>
          <p:cNvSpPr/>
          <p:nvPr/>
        </p:nvSpPr>
        <p:spPr>
          <a:xfrm>
            <a:off x="8848033" y="4837987"/>
            <a:ext cx="165841" cy="7469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F0000"/>
              </a:gs>
              <a:gs pos="0">
                <a:srgbClr val="C00000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pre03.deviantart.net/e89d/th/pre/i/2012/174/2/1/misc_fire_element_png_by_dbszabo1-d54kxbl.png">
            <a:extLst>
              <a:ext uri="{FF2B5EF4-FFF2-40B4-BE49-F238E27FC236}">
                <a16:creationId xmlns:a16="http://schemas.microsoft.com/office/drawing/2014/main" id="{D9825FA1-37BF-4EC5-977C-B96D920B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29" y="4563744"/>
            <a:ext cx="770674" cy="154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pre03.deviantart.net/e89d/th/pre/i/2012/174/2/1/misc_fire_element_png_by_dbszabo1-d54kxbl.png">
            <a:extLst>
              <a:ext uri="{FF2B5EF4-FFF2-40B4-BE49-F238E27FC236}">
                <a16:creationId xmlns:a16="http://schemas.microsoft.com/office/drawing/2014/main" id="{232AC8BA-0B9F-45E8-87C0-5A543EEF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29" y="4501638"/>
            <a:ext cx="562627" cy="14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82">
            <a:extLst>
              <a:ext uri="{FF2B5EF4-FFF2-40B4-BE49-F238E27FC236}">
                <a16:creationId xmlns:a16="http://schemas.microsoft.com/office/drawing/2014/main" id="{2785D980-44C6-4D4A-8770-A45B95DDFD51}"/>
              </a:ext>
            </a:extLst>
          </p:cNvPr>
          <p:cNvSpPr/>
          <p:nvPr/>
        </p:nvSpPr>
        <p:spPr>
          <a:xfrm>
            <a:off x="9938667" y="4788167"/>
            <a:ext cx="145589" cy="6062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0B0F0"/>
              </a:gs>
              <a:gs pos="0">
                <a:srgbClr val="0070C0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http://pre03.deviantart.net/e89d/th/pre/i/2012/174/2/1/misc_fire_element_png_by_dbszabo1-d54kxbl.png">
            <a:extLst>
              <a:ext uri="{FF2B5EF4-FFF2-40B4-BE49-F238E27FC236}">
                <a16:creationId xmlns:a16="http://schemas.microsoft.com/office/drawing/2014/main" id="{E0144751-76E4-4DBB-A760-76ED4282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31" y="4595661"/>
            <a:ext cx="770674" cy="14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pre03.deviantart.net/e89d/th/pre/i/2012/174/2/1/misc_fire_element_png_by_dbszabo1-d54kxbl.png">
            <a:extLst>
              <a:ext uri="{FF2B5EF4-FFF2-40B4-BE49-F238E27FC236}">
                <a16:creationId xmlns:a16="http://schemas.microsoft.com/office/drawing/2014/main" id="{8691B434-E9B9-4DF2-A595-435F0EC8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57" y="4330225"/>
            <a:ext cx="770674" cy="14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ounded Rectangle 86">
            <a:extLst>
              <a:ext uri="{FF2B5EF4-FFF2-40B4-BE49-F238E27FC236}">
                <a16:creationId xmlns:a16="http://schemas.microsoft.com/office/drawing/2014/main" id="{AF4DACBC-EE5A-4007-B28F-8CEE0464DD13}"/>
              </a:ext>
            </a:extLst>
          </p:cNvPr>
          <p:cNvSpPr/>
          <p:nvPr/>
        </p:nvSpPr>
        <p:spPr>
          <a:xfrm>
            <a:off x="11086293" y="4579886"/>
            <a:ext cx="149922" cy="748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01FF2B">
                  <a:lumMod val="82000"/>
                </a:srgbClr>
              </a:gs>
              <a:gs pos="0">
                <a:srgbClr val="00C020">
                  <a:lumMod val="70000"/>
                </a:srgb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2" descr="http://pre03.deviantart.net/e89d/th/pre/i/2012/174/2/1/misc_fire_element_png_by_dbszabo1-d54kxbl.png">
            <a:extLst>
              <a:ext uri="{FF2B5EF4-FFF2-40B4-BE49-F238E27FC236}">
                <a16:creationId xmlns:a16="http://schemas.microsoft.com/office/drawing/2014/main" id="{992E5A26-7BEF-48C6-A9D9-340B79B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084" y="4496531"/>
            <a:ext cx="606896" cy="13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pre03.deviantart.net/e89d/th/pre/i/2012/174/2/1/misc_fire_element_png_by_dbszabo1-d54kxbl.png">
            <a:extLst>
              <a:ext uri="{FF2B5EF4-FFF2-40B4-BE49-F238E27FC236}">
                <a16:creationId xmlns:a16="http://schemas.microsoft.com/office/drawing/2014/main" id="{C97B9DEF-5056-49A0-B93E-CB62ACAFC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17" y="4258716"/>
            <a:ext cx="770674" cy="16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images.clipartpanda.com/pile-of-money-clipart-13489777212478.png">
            <a:extLst>
              <a:ext uri="{FF2B5EF4-FFF2-40B4-BE49-F238E27FC236}">
                <a16:creationId xmlns:a16="http://schemas.microsoft.com/office/drawing/2014/main" id="{23828D65-01E0-4B94-B14F-37831DEE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81" y="1324172"/>
            <a:ext cx="1610900" cy="16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images.clipartpanda.com/pile-of-money-clipart-13489777212478.png">
            <a:extLst>
              <a:ext uri="{FF2B5EF4-FFF2-40B4-BE49-F238E27FC236}">
                <a16:creationId xmlns:a16="http://schemas.microsoft.com/office/drawing/2014/main" id="{DACBAC37-5C05-4AE2-BAF6-9AF5FBB8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90" y="1422057"/>
            <a:ext cx="1487660" cy="16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images.clipartpanda.com/pile-of-money-clipart-13489777212478.png">
            <a:extLst>
              <a:ext uri="{FF2B5EF4-FFF2-40B4-BE49-F238E27FC236}">
                <a16:creationId xmlns:a16="http://schemas.microsoft.com/office/drawing/2014/main" id="{26645DB8-D590-47A2-B314-D55165AB3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21" y="1473860"/>
            <a:ext cx="1687015" cy="16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blue government symbol">
            <a:extLst>
              <a:ext uri="{FF2B5EF4-FFF2-40B4-BE49-F238E27FC236}">
                <a16:creationId xmlns:a16="http://schemas.microsoft.com/office/drawing/2014/main" id="{397BEED4-7404-48B8-9B2F-9E454E39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13" y="308451"/>
            <a:ext cx="1860483" cy="17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4066F-BCD7-48FA-86D5-7782423ACC97}"/>
              </a:ext>
            </a:extLst>
          </p:cNvPr>
          <p:cNvSpPr/>
          <p:nvPr/>
        </p:nvSpPr>
        <p:spPr>
          <a:xfrm>
            <a:off x="7371076" y="3073606"/>
            <a:ext cx="4609114" cy="376128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EFC786-7680-46A9-955F-684E616CD790}"/>
              </a:ext>
            </a:extLst>
          </p:cNvPr>
          <p:cNvCxnSpPr>
            <a:cxnSpLocks/>
          </p:cNvCxnSpPr>
          <p:nvPr/>
        </p:nvCxnSpPr>
        <p:spPr>
          <a:xfrm>
            <a:off x="3381669" y="5038983"/>
            <a:ext cx="377872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Rectangle 2047">
            <a:extLst>
              <a:ext uri="{FF2B5EF4-FFF2-40B4-BE49-F238E27FC236}">
                <a16:creationId xmlns:a16="http://schemas.microsoft.com/office/drawing/2014/main" id="{4A19C2B7-FBBC-41DA-8D3A-844D389FA803}"/>
              </a:ext>
            </a:extLst>
          </p:cNvPr>
          <p:cNvSpPr/>
          <p:nvPr/>
        </p:nvSpPr>
        <p:spPr>
          <a:xfrm>
            <a:off x="3728756" y="390790"/>
            <a:ext cx="1117633" cy="1252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1D4F1AFD-63C6-44E4-8164-CD02AF394972}"/>
              </a:ext>
            </a:extLst>
          </p:cNvPr>
          <p:cNvSpPr txBox="1"/>
          <p:nvPr/>
        </p:nvSpPr>
        <p:spPr>
          <a:xfrm>
            <a:off x="3688678" y="341232"/>
            <a:ext cx="122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Proof of Payment</a:t>
            </a:r>
          </a:p>
        </p:txBody>
      </p:sp>
      <p:sp>
        <p:nvSpPr>
          <p:cNvPr id="2050" name="TextBox 2049">
            <a:extLst>
              <a:ext uri="{FF2B5EF4-FFF2-40B4-BE49-F238E27FC236}">
                <a16:creationId xmlns:a16="http://schemas.microsoft.com/office/drawing/2014/main" id="{63D7BFDF-D6E5-4253-BEC3-A397FEB3749A}"/>
              </a:ext>
            </a:extLst>
          </p:cNvPr>
          <p:cNvSpPr txBox="1"/>
          <p:nvPr/>
        </p:nvSpPr>
        <p:spPr>
          <a:xfrm>
            <a:off x="3704931" y="1089527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$500,000</a:t>
            </a:r>
          </a:p>
        </p:txBody>
      </p:sp>
      <p:pic>
        <p:nvPicPr>
          <p:cNvPr id="1028" name="Picture 4" descr="Image result for construction worker">
            <a:extLst>
              <a:ext uri="{FF2B5EF4-FFF2-40B4-BE49-F238E27FC236}">
                <a16:creationId xmlns:a16="http://schemas.microsoft.com/office/drawing/2014/main" id="{6DAF23F3-E28F-464F-897C-1F212E55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79" y="1225303"/>
            <a:ext cx="932439" cy="14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2" name="Straight Arrow Connector 2051">
            <a:extLst>
              <a:ext uri="{FF2B5EF4-FFF2-40B4-BE49-F238E27FC236}">
                <a16:creationId xmlns:a16="http://schemas.microsoft.com/office/drawing/2014/main" id="{1FA774F1-22C9-4174-81BA-F4BC21C44E1B}"/>
              </a:ext>
            </a:extLst>
          </p:cNvPr>
          <p:cNvCxnSpPr>
            <a:cxnSpLocks/>
          </p:cNvCxnSpPr>
          <p:nvPr/>
        </p:nvCxnSpPr>
        <p:spPr>
          <a:xfrm>
            <a:off x="2867186" y="876756"/>
            <a:ext cx="76101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Image result for APPROVED clipart">
            <a:extLst>
              <a:ext uri="{FF2B5EF4-FFF2-40B4-BE49-F238E27FC236}">
                <a16:creationId xmlns:a16="http://schemas.microsoft.com/office/drawing/2014/main" id="{FF746438-0677-4123-B200-10CC681A9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 bwMode="auto">
          <a:xfrm>
            <a:off x="9693597" y="696534"/>
            <a:ext cx="1106589" cy="11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Arrow Connector 2056">
            <a:extLst>
              <a:ext uri="{FF2B5EF4-FFF2-40B4-BE49-F238E27FC236}">
                <a16:creationId xmlns:a16="http://schemas.microsoft.com/office/drawing/2014/main" id="{0F006A35-8F7F-47FA-A00C-BB5054A10D34}"/>
              </a:ext>
            </a:extLst>
          </p:cNvPr>
          <p:cNvCxnSpPr>
            <a:cxnSpLocks/>
          </p:cNvCxnSpPr>
          <p:nvPr/>
        </p:nvCxnSpPr>
        <p:spPr>
          <a:xfrm flipH="1">
            <a:off x="8993300" y="2017157"/>
            <a:ext cx="993039" cy="9404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8089C22-0E8F-4650-A04D-FCB9383C6AF8}"/>
              </a:ext>
            </a:extLst>
          </p:cNvPr>
          <p:cNvCxnSpPr>
            <a:cxnSpLocks/>
          </p:cNvCxnSpPr>
          <p:nvPr/>
        </p:nvCxnSpPr>
        <p:spPr>
          <a:xfrm flipH="1">
            <a:off x="10056867" y="2018932"/>
            <a:ext cx="60834" cy="97417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21AADF2-0F76-4647-85BD-4F14B81FC7CB}"/>
              </a:ext>
            </a:extLst>
          </p:cNvPr>
          <p:cNvCxnSpPr>
            <a:cxnSpLocks/>
          </p:cNvCxnSpPr>
          <p:nvPr/>
        </p:nvCxnSpPr>
        <p:spPr>
          <a:xfrm>
            <a:off x="10231902" y="2028574"/>
            <a:ext cx="854391" cy="8966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39F6912D-CDC2-4E08-9478-B4353AEA1D93}"/>
              </a:ext>
            </a:extLst>
          </p:cNvPr>
          <p:cNvSpPr/>
          <p:nvPr/>
        </p:nvSpPr>
        <p:spPr>
          <a:xfrm>
            <a:off x="3749793" y="373716"/>
            <a:ext cx="1117633" cy="1379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185AE36-7079-4544-AD29-9C46482380C1}"/>
              </a:ext>
            </a:extLst>
          </p:cNvPr>
          <p:cNvSpPr txBox="1"/>
          <p:nvPr/>
        </p:nvSpPr>
        <p:spPr>
          <a:xfrm>
            <a:off x="3819208" y="357727"/>
            <a:ext cx="1117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Actual Cost: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83B3F53-9AE1-4774-A42E-032D35355BDE}"/>
              </a:ext>
            </a:extLst>
          </p:cNvPr>
          <p:cNvSpPr txBox="1"/>
          <p:nvPr/>
        </p:nvSpPr>
        <p:spPr>
          <a:xfrm>
            <a:off x="3728756" y="1204184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$100,000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E420751-7916-4FCF-AAD7-568D0D68CE68}"/>
              </a:ext>
            </a:extLst>
          </p:cNvPr>
          <p:cNvCxnSpPr>
            <a:cxnSpLocks/>
          </p:cNvCxnSpPr>
          <p:nvPr/>
        </p:nvCxnSpPr>
        <p:spPr>
          <a:xfrm>
            <a:off x="2867186" y="876756"/>
            <a:ext cx="91341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BE91EC5-9592-4128-8303-93366D5FFEA2}"/>
              </a:ext>
            </a:extLst>
          </p:cNvPr>
          <p:cNvSpPr/>
          <p:nvPr/>
        </p:nvSpPr>
        <p:spPr>
          <a:xfrm>
            <a:off x="9647000" y="521170"/>
            <a:ext cx="1199782" cy="1441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FA96160-29C4-448E-A56A-31798660D116}"/>
              </a:ext>
            </a:extLst>
          </p:cNvPr>
          <p:cNvSpPr txBox="1"/>
          <p:nvPr/>
        </p:nvSpPr>
        <p:spPr>
          <a:xfrm>
            <a:off x="9655090" y="479814"/>
            <a:ext cx="133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Approved amount: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0ADA929-BEB1-4526-A2A9-7B2AF0BAD268}"/>
              </a:ext>
            </a:extLst>
          </p:cNvPr>
          <p:cNvSpPr txBox="1"/>
          <p:nvPr/>
        </p:nvSpPr>
        <p:spPr>
          <a:xfrm>
            <a:off x="9655090" y="1212673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$500,000</a:t>
            </a:r>
          </a:p>
        </p:txBody>
      </p:sp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87D51F0A-9619-4E98-A834-B2348E8A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9" y="1030900"/>
            <a:ext cx="1891898" cy="17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pider bright clipart">
            <a:extLst>
              <a:ext uri="{FF2B5EF4-FFF2-40B4-BE49-F238E27FC236}">
                <a16:creationId xmlns:a16="http://schemas.microsoft.com/office/drawing/2014/main" id="{17DDA436-C09A-4D63-AB1A-77ECB96D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4447"/>
            <a:ext cx="1140423" cy="17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A534555D-53F9-4294-B4C4-E18D2913D305}"/>
              </a:ext>
            </a:extLst>
          </p:cNvPr>
          <p:cNvSpPr/>
          <p:nvPr/>
        </p:nvSpPr>
        <p:spPr>
          <a:xfrm>
            <a:off x="7357334" y="1249650"/>
            <a:ext cx="1117633" cy="1379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2AD063B-2766-46FF-8CFB-4C210C68788C}"/>
              </a:ext>
            </a:extLst>
          </p:cNvPr>
          <p:cNvSpPr txBox="1"/>
          <p:nvPr/>
        </p:nvSpPr>
        <p:spPr>
          <a:xfrm>
            <a:off x="7356233" y="1234038"/>
            <a:ext cx="133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Inflated/ returned: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0BE1BA4-16B2-4DDA-9A84-193A86024349}"/>
              </a:ext>
            </a:extLst>
          </p:cNvPr>
          <p:cNvSpPr txBox="1"/>
          <p:nvPr/>
        </p:nvSpPr>
        <p:spPr>
          <a:xfrm>
            <a:off x="7359973" y="197777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$400,000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349410D-35E0-4D51-BEA0-100CBB88525C}"/>
              </a:ext>
            </a:extLst>
          </p:cNvPr>
          <p:cNvCxnSpPr>
            <a:cxnSpLocks/>
          </p:cNvCxnSpPr>
          <p:nvPr/>
        </p:nvCxnSpPr>
        <p:spPr>
          <a:xfrm flipV="1">
            <a:off x="6596880" y="2017157"/>
            <a:ext cx="746919" cy="114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44" name="Picture 20" descr="Image result for red x clipart">
            <a:extLst>
              <a:ext uri="{FF2B5EF4-FFF2-40B4-BE49-F238E27FC236}">
                <a16:creationId xmlns:a16="http://schemas.microsoft.com/office/drawing/2014/main" id="{856E7E04-B4D9-4B35-9DB9-FFBFE07B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50" y="518143"/>
            <a:ext cx="1185304" cy="14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green check mark clip art">
            <a:extLst>
              <a:ext uri="{FF2B5EF4-FFF2-40B4-BE49-F238E27FC236}">
                <a16:creationId xmlns:a16="http://schemas.microsoft.com/office/drawing/2014/main" id="{E735E9B1-D04A-493C-B0E4-16990E49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48" y="553657"/>
            <a:ext cx="1087858" cy="9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lated image">
            <a:extLst>
              <a:ext uri="{FF2B5EF4-FFF2-40B4-BE49-F238E27FC236}">
                <a16:creationId xmlns:a16="http://schemas.microsoft.com/office/drawing/2014/main" id="{35C60074-1BC0-4C07-AE8C-EE3F38DF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04" y="3262380"/>
            <a:ext cx="1302550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8" descr="Related image">
            <a:extLst>
              <a:ext uri="{FF2B5EF4-FFF2-40B4-BE49-F238E27FC236}">
                <a16:creationId xmlns:a16="http://schemas.microsoft.com/office/drawing/2014/main" id="{833CE717-47C8-47D8-8AA7-9BDBDCDA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62" y="3231941"/>
            <a:ext cx="1302550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8" descr="Related image">
            <a:extLst>
              <a:ext uri="{FF2B5EF4-FFF2-40B4-BE49-F238E27FC236}">
                <a16:creationId xmlns:a16="http://schemas.microsoft.com/office/drawing/2014/main" id="{319F752F-E6F7-452B-95F8-E915D391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84" y="3201673"/>
            <a:ext cx="1302550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45326 -0.56528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1.03334 0.61019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67" y="30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1.02891 0.6548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45" y="327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1.03489 0.6544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3" y="3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2929 -0.3733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1868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2526 -0.3817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1315 -0.0324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-162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32409 -0.0435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1" y="-217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34062 -0.0493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157 0.54838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26 -0.56528 L 0.12344 -0.7115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5 -0.72245 L 0.30795 -0.7020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48698 0.02986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148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4888 0.032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59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48737 0.04005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199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-0.70208 L 0.79245 -0.6958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375 -0.70093 L 0.45651 -0.54722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09 -0.04352 L 4.79167E-6 1.48148E-6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2176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62 -0.04931 L -0.07903 -0.0074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7" grpId="0" animBg="1"/>
      <p:bldP spid="4" grpId="0" animBg="1"/>
      <p:bldP spid="2048" grpId="0" animBg="1"/>
      <p:bldP spid="2048" grpId="1" animBg="1"/>
      <p:bldP spid="2049" grpId="0"/>
      <p:bldP spid="2049" grpId="1"/>
      <p:bldP spid="2050" grpId="0"/>
      <p:bldP spid="2050" grpId="1"/>
      <p:bldP spid="98" grpId="0" animBg="1"/>
      <p:bldP spid="99" grpId="0"/>
      <p:bldP spid="100" grpId="0"/>
      <p:bldP spid="106" grpId="0" animBg="1"/>
      <p:bldP spid="107" grpId="0"/>
      <p:bldP spid="108" grpId="0"/>
      <p:bldP spid="112" grpId="0" animBg="1"/>
      <p:bldP spid="113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alaxy">
            <a:extLst>
              <a:ext uri="{FF2B5EF4-FFF2-40B4-BE49-F238E27FC236}">
                <a16:creationId xmlns:a16="http://schemas.microsoft.com/office/drawing/2014/main" id="{BD4ECF9D-4F84-4607-BADA-E26EF553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4560"/>
            <a:ext cx="12192000" cy="77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may contain: 1 person, text">
            <a:extLst>
              <a:ext uri="{FF2B5EF4-FFF2-40B4-BE49-F238E27FC236}">
                <a16:creationId xmlns:a16="http://schemas.microsoft.com/office/drawing/2014/main" id="{5A9A8ABA-6929-47B7-B1DC-44B422DF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51" y="984874"/>
            <a:ext cx="3669355" cy="47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8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172.81.119.58/~colima30/wp-content/uploads/2014/05/c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6E3BEFC7-DDBA-4C41-84C8-08606EFB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1361758"/>
            <a:ext cx="4404360" cy="29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8A4AC6-027A-4C92-990A-D6B16D5F56B1}"/>
              </a:ext>
            </a:extLst>
          </p:cNvPr>
          <p:cNvSpPr txBox="1"/>
          <p:nvPr/>
        </p:nvSpPr>
        <p:spPr>
          <a:xfrm>
            <a:off x="6449060" y="766296"/>
            <a:ext cx="51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Tax Program: $250 Million a Year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22E53C-AA79-488E-8E30-4D9537C49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060" y="760049"/>
            <a:ext cx="4914873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338E446-6F59-4F4E-8C6C-997C2044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43" y="-205100"/>
            <a:ext cx="10515600" cy="1325563"/>
          </a:xfrm>
        </p:spPr>
        <p:txBody>
          <a:bodyPr/>
          <a:lstStyle/>
          <a:p>
            <a:r>
              <a:rPr lang="en-US" dirty="0"/>
              <a:t>Nearly 8 years later…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B8209-EE93-4C35-BB01-D2DAFDF9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94" y="859972"/>
            <a:ext cx="5359223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01633" y="242639"/>
            <a:ext cx="4051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to Identify J-51 fraud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3" y="1162888"/>
            <a:ext cx="8093500" cy="569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471" y="1985750"/>
            <a:ext cx="3899508" cy="244709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7865135" y="4010444"/>
            <a:ext cx="2950349" cy="530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583" y="2684207"/>
            <a:ext cx="3858656" cy="5250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835" y="6302476"/>
            <a:ext cx="1361768" cy="456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3913239" y="3018503"/>
            <a:ext cx="3951896" cy="111104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3BF732-F0F9-44E4-9FA5-8DD56BE7609C}"/>
              </a:ext>
            </a:extLst>
          </p:cNvPr>
          <p:cNvSpPr txBox="1"/>
          <p:nvPr/>
        </p:nvSpPr>
        <p:spPr>
          <a:xfrm>
            <a:off x="184125" y="751982"/>
            <a:ext cx="392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Search: “NYC property select” in Google</a:t>
            </a:r>
          </a:p>
        </p:txBody>
      </p:sp>
    </p:spTree>
    <p:extLst>
      <p:ext uri="{BB962C8B-B14F-4D97-AF65-F5344CB8AC3E}">
        <p14:creationId xmlns:p14="http://schemas.microsoft.com/office/powerpoint/2010/main" val="14452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97AFE-4223-4B8F-8FC8-A77F6C46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9" y="1265595"/>
            <a:ext cx="9801225" cy="17335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5710D-F61A-4228-A4F5-79421BC9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29" y="3260755"/>
            <a:ext cx="9505950" cy="14097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26CC0-63D6-447B-9E1A-B9C518BAC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29" y="4952395"/>
            <a:ext cx="10647998" cy="16614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DC5A6-ACCF-44F0-8E30-03C0451E6DE7}"/>
              </a:ext>
            </a:extLst>
          </p:cNvPr>
          <p:cNvSpPr txBox="1"/>
          <p:nvPr/>
        </p:nvSpPr>
        <p:spPr>
          <a:xfrm>
            <a:off x="1396668" y="296099"/>
            <a:ext cx="9398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HRI has organized over 40 J-51 class actions</a:t>
            </a:r>
          </a:p>
        </p:txBody>
      </p:sp>
    </p:spTree>
    <p:extLst>
      <p:ext uri="{BB962C8B-B14F-4D97-AF65-F5344CB8AC3E}">
        <p14:creationId xmlns:p14="http://schemas.microsoft.com/office/powerpoint/2010/main" val="292090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B8209-EE93-4C35-BB01-D2DAFDF9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0" y="533400"/>
            <a:ext cx="5359223" cy="5791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AA520-610A-4D3C-90E8-774E2C73DA93}"/>
              </a:ext>
            </a:extLst>
          </p:cNvPr>
          <p:cNvSpPr txBox="1"/>
          <p:nvPr/>
        </p:nvSpPr>
        <p:spPr>
          <a:xfrm>
            <a:off x="5868286" y="228171"/>
            <a:ext cx="6399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Discussion: What can the City/State do about the longstanding problem of J-51 fraud and tax benefit fraud?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D502E90-468D-4FD7-BBC5-4FD6B52C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29" y="3074473"/>
            <a:ext cx="6038284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0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istockphoto.com/photos/blue-background-picture-id518094392?k=6&amp;m=518094392&amp;s=170667a&amp;w=0&amp;h=jFq7AAr7Uu2yyTBEtyjAbV477WgWwXCrWgDD5zLz4UU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090" y="584353"/>
            <a:ext cx="10673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Individual Apartment Improvements</a:t>
            </a:r>
          </a:p>
        </p:txBody>
      </p:sp>
    </p:spTree>
    <p:extLst>
      <p:ext uri="{BB962C8B-B14F-4D97-AF65-F5344CB8AC3E}">
        <p14:creationId xmlns:p14="http://schemas.microsoft.com/office/powerpoint/2010/main" val="281061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smallbiztechnology.com/wp-content/uploads/2016/01/receip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20" y="4802078"/>
            <a:ext cx="1904533" cy="15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Symbol, Prohibition, Sign, Prohibited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80" y="4602584"/>
            <a:ext cx="1716212" cy="1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.xl.thumbs.canstockphoto.com/canstock241104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7"/>
          <a:stretch/>
        </p:blipFill>
        <p:spPr bwMode="auto">
          <a:xfrm>
            <a:off x="7636100" y="4813473"/>
            <a:ext cx="1960980" cy="13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weetas.com/article/wp-content/uploads/2015/04/renov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26" y="2131861"/>
            <a:ext cx="1865627" cy="13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  <a:stCxn id="2060" idx="2"/>
          </p:cNvCxnSpPr>
          <p:nvPr/>
        </p:nvCxnSpPr>
        <p:spPr>
          <a:xfrm flipH="1">
            <a:off x="6404567" y="3484194"/>
            <a:ext cx="852573" cy="109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57573" y="1302660"/>
            <a:ext cx="501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Individual Apartment Improvements </a:t>
            </a: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7257139" y="3503017"/>
            <a:ext cx="757922" cy="109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images.clipartpanda.com/apartment-clipart-simple-apartment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8" y="1205938"/>
            <a:ext cx="4721292" cy="45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506427" y="2808027"/>
            <a:ext cx="2528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content.mycutegraphics.com/graphics/fam/parents-and-kid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68" y="2368018"/>
            <a:ext cx="835216" cy="8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ompassionatesolutions.ca/wp-content/uploads/2010/11/as5795familypic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11" y="1302660"/>
            <a:ext cx="949643" cy="9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family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25" y="3386808"/>
            <a:ext cx="830213" cy="8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0786" y="-82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Individual Apartment Improvement Fraud</a:t>
            </a:r>
          </a:p>
        </p:txBody>
      </p:sp>
    </p:spTree>
    <p:extLst>
      <p:ext uri="{BB962C8B-B14F-4D97-AF65-F5344CB8AC3E}">
        <p14:creationId xmlns:p14="http://schemas.microsoft.com/office/powerpoint/2010/main" val="100013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210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Nearly 8 years later…</vt:lpstr>
      <vt:lpstr>PowerPoint Presentation</vt:lpstr>
      <vt:lpstr>PowerPoint Presentation</vt:lpstr>
      <vt:lpstr>PowerPoint Presentation</vt:lpstr>
      <vt:lpstr>PowerPoint Presentation</vt:lpstr>
      <vt:lpstr>Individual Apartment Improvement Fraud</vt:lpstr>
      <vt:lpstr>PowerPoint Presentation</vt:lpstr>
      <vt:lpstr>Example rental history </vt:lpstr>
      <vt:lpstr>PowerPoint Presentation</vt:lpstr>
      <vt:lpstr>PowerPoint Presentation</vt:lpstr>
      <vt:lpstr>PowerPoint Presentation</vt:lpstr>
      <vt:lpstr>Major Capital Improvements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without enforcement are just good advice</dc:title>
  <dc:creator>aaron carr</dc:creator>
  <cp:lastModifiedBy>aaron carr</cp:lastModifiedBy>
  <cp:revision>75</cp:revision>
  <dcterms:created xsi:type="dcterms:W3CDTF">2018-11-26T17:18:13Z</dcterms:created>
  <dcterms:modified xsi:type="dcterms:W3CDTF">2018-11-28T17:57:06Z</dcterms:modified>
</cp:coreProperties>
</file>